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352"/>
    <p:restoredTop sz="94643"/>
  </p:normalViewPr>
  <p:slideViewPr>
    <p:cSldViewPr snapToGrid="0">
      <p:cViewPr>
        <p:scale>
          <a:sx n="80" d="100"/>
          <a:sy n="80" d="100"/>
        </p:scale>
        <p:origin x="-1620" y="-7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18.04.2026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18.04.2026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058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18.04.2026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18.04.2026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18.04.2026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18.04.2026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18.04.2026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18.04.2026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18.04.2026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pPr/>
              <a:t>18.04.2026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mailto:rucheek.chegem@mail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838739" y="1784971"/>
            <a:ext cx="9014790" cy="23876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Внедрение практик многоязычного и этнокультурного образования в дошкольном образовании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(на примере муниципального казенного дошкольного учреждения «Ручеек» г.п.Чегем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Кабардино-Балкарской Республики)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51791" y="4013614"/>
            <a:ext cx="9144000" cy="16557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Bounded Light" pitchFamily="2" charset="0"/>
              </a:rPr>
              <a:t>Керефова Лариса Анатольевна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Bounded Light" pitchFamily="2" charset="0"/>
              </a:rPr>
              <a:t>Директор  МКДОУ «Ручеек» г.п.Чегем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Bounded Light" pitchFamily="2" charset="0"/>
              </a:rPr>
              <a:t>Кабардино-Балкарская Республика</a:t>
            </a:r>
          </a:p>
          <a:p>
            <a:pPr marL="0" indent="0">
              <a:buNone/>
            </a:pPr>
            <a:endParaRPr lang="ru-RU" sz="2000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070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271670" y="536714"/>
            <a:ext cx="8534400" cy="15306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srgbClr val="000000"/>
                </a:solidFill>
                <a:latin typeface="Angst Bold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Единство начинается не с лозунгов, а с колыбельной, спетой бабушкой. Единство начинается с игры, где родители и дети вместе сохраняют духовно-нравственные ценности. </a:t>
            </a:r>
            <a:endParaRPr lang="ru-RU" sz="2400" dirty="0">
              <a:latin typeface="Angst Bold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8968774" y="4728514"/>
            <a:ext cx="2700670" cy="831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smtClean="0">
                <a:latin typeface="Angst Bold" pitchFamily="2" charset="0"/>
                <a:cs typeface="Times New Roman" pitchFamily="18" charset="0"/>
                <a:hlinkClick r:id="rId2"/>
              </a:rPr>
              <a:t>rucheek.chegem@mail.ru</a:t>
            </a:r>
            <a:endParaRPr lang="en-US" sz="1400" dirty="0" smtClean="0">
              <a:latin typeface="Angst Bold" pitchFamily="2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1400" dirty="0" smtClean="0">
                <a:latin typeface="Angst Bold" pitchFamily="2" charset="0"/>
                <a:cs typeface="Times New Roman" pitchFamily="18" charset="0"/>
              </a:rPr>
              <a:t>rucheyek.ru</a:t>
            </a:r>
            <a:endParaRPr lang="ru-RU" sz="1400" dirty="0" smtClean="0">
              <a:latin typeface="Angst Bold" pitchFamily="2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400" dirty="0">
              <a:latin typeface="Angst Bold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636" y="1879532"/>
            <a:ext cx="3042946" cy="3042946"/>
          </a:xfrm>
          <a:prstGeom prst="rect">
            <a:avLst/>
          </a:prstGeom>
        </p:spPr>
      </p:pic>
      <p:pic>
        <p:nvPicPr>
          <p:cNvPr id="1026" name="Picture 2" descr="C:\Users\Анзор\Desktop\IMG-20251114-WA0127лдлдл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758" y="2112781"/>
            <a:ext cx="3521124" cy="3730993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253090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5635488" y="2007703"/>
            <a:ext cx="5625548" cy="3558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>
                <a:latin typeface="Angst Bold" pitchFamily="2" charset="0"/>
              </a:rPr>
              <a:t>Связь поколений — это невидимая, но невероятно прочная нить, которая объединяет прошлое, настоящее и будущее. Это не просто передача знаний или традиций, а живая энергия, которая питает общество и делает каждого из нас частью чего-то большего.</a:t>
            </a:r>
            <a:endParaRPr lang="ru-RU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  <p:pic>
        <p:nvPicPr>
          <p:cNvPr id="1028" name="Picture 4" descr="C:\Users\Анзор\Desktop\Resize of PHOTO-2026-04-18-12-40-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45" y="1187533"/>
            <a:ext cx="5583412" cy="418755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="" xmlns:p14="http://schemas.microsoft.com/office/powerpoint/2010/main" val="253090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41852" y="248479"/>
            <a:ext cx="9144000" cy="10038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Кабардино-Балкарская  Республика.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Три государственных языка: русский, кабардинский, балкарский.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8537713" y="2355573"/>
            <a:ext cx="3339547" cy="22760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Иммерсионная модель полилингвального образования – полное погружение ребенка в языковую среду.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513" y="5184815"/>
            <a:ext cx="1938531" cy="807721"/>
          </a:xfrm>
          <a:prstGeom prst="rect">
            <a:avLst/>
          </a:prstGeom>
        </p:spPr>
      </p:pic>
      <p:pic>
        <p:nvPicPr>
          <p:cNvPr id="1027" name="Picture 3" descr="C:\Users\Анзор\Desktop\attachment (2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8431" y="2104516"/>
            <a:ext cx="3969408" cy="262013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6" name="Picture 2" descr="C:\Users\Анзор\Desktop\IMG-20251105-WA045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1944" y="2142700"/>
            <a:ext cx="3694396" cy="2566538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253090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61730" y="4393096"/>
            <a:ext cx="8643731" cy="12920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2023 году приказом Министерства просвещения и науки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Кабардино-Балкарской Республики  наш детский сад включен в перечень дошкольных образовательных организаций, реализующих полилингвальное образование.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9074425" y="2107096"/>
            <a:ext cx="2792895" cy="1958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Создать полилингвальную развивающую среду в детском саду.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Анзор\Pictures\Screenshots\Снимок экрана (35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506" y="920862"/>
            <a:ext cx="8378686" cy="3026629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253090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08722" y="496957"/>
            <a:ext cx="3528391" cy="735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Проект «Авторская колыбельная»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8451574" y="1938131"/>
            <a:ext cx="2720008" cy="3776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800" dirty="0" smtClean="0">
                <a:latin typeface="Bounded Light" pitchFamily="2" charset="0"/>
              </a:rPr>
              <a:t>Живой диалог культур</a:t>
            </a:r>
            <a:endParaRPr lang="ru-RU" sz="1800" dirty="0">
              <a:latin typeface="Bounded Light" pitchFamily="2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3756993" y="1133061"/>
            <a:ext cx="3756990" cy="7653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Проект «В гостях у Нартов»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Анзор\Desktop\к Докладу\2 Навеки с Россией\218870епр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66220" y="2521189"/>
            <a:ext cx="3748087" cy="237123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4" name="Picture 2" descr="C:\Users\Анзор\Desktop\Снимок экрана (32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6933" y="1928191"/>
            <a:ext cx="2860645" cy="335176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5" name="Picture 3" descr="C:\Users\Анзор\Desktop\Новая папка (5)\PHOTO-2026-03-24-15-43-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6555" y="1242833"/>
            <a:ext cx="2795859" cy="3479292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253090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78296" y="1470990"/>
            <a:ext cx="3465444" cy="8647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«Семейный мультфильм»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4088297" y="409784"/>
            <a:ext cx="3843130" cy="723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Проект «Материнство в радость»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8753061" y="2132568"/>
            <a:ext cx="2547731" cy="491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Проект «Бабушкин час»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66081" y="5336174"/>
            <a:ext cx="27853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Проект «Семейное древо: </a:t>
            </a:r>
            <a:endParaRPr lang="ru-RU" dirty="0" smtClean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знаю </a:t>
            </a:r>
            <a:r>
              <a:rPr lang="ru-RU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7 поколений».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Анзор\Desktop\Новая папка (2)\920c261b-1db6-4ad2-9320-01d24298fa73оти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5410" y="914131"/>
            <a:ext cx="3955774" cy="215395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100" name="Picture 4" descr="C:\Users\Анзор\Pictures\Screenshots\Снимок экрана (34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78122" y="2643809"/>
            <a:ext cx="4062988" cy="212041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101" name="Picture 5" descr="C:\Users\Анзор\Desktop\Новая папка (5)\IMG_20260413_223920_46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99263" y="3074250"/>
            <a:ext cx="2725875" cy="229131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102" name="Picture 6" descr="C:\Users\Анзор\Desktop\к Докладу\9 Мультстудия\IMG-20260207-WA0044зшщ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1562" y="2355575"/>
            <a:ext cx="3886109" cy="2217114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253090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3491948" y="208722"/>
            <a:ext cx="2640495" cy="9044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Наши результаты:</a:t>
            </a:r>
            <a:endParaRPr lang="ru-RU" sz="20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182218" y="993913"/>
            <a:ext cx="8603974" cy="48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Развитие речи дошкольников на трех языках</a:t>
            </a:r>
            <a:r>
              <a:rPr lang="ru-RU" sz="16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92% детей свободно называют предметы, имена, цвета, считают на родном языке. 75% строят несложные предложения на кабардинском, балкарском, простые фразы на английском.</a:t>
            </a:r>
            <a:endParaRPr lang="ru-RU" sz="1600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Рост доверия родителей.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Родители и старшее поколение вовлечены в процесс сохранения языка. 85% семей участвуют в мастер-классах, 62% — в театрализованных постановках и сюжетно-ролевых играх.</a:t>
            </a:r>
            <a:endParaRPr lang="ru-RU" sz="1600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Создан уникальный </a:t>
            </a:r>
            <a:r>
              <a:rPr lang="ru-RU" sz="16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контент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Нами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разработан авторский </a:t>
            </a:r>
            <a:r>
              <a:rPr lang="ru-RU" sz="16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контент</a:t>
            </a:r>
            <a:r>
              <a:rPr lang="ru-RU" sz="16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на родных (кабардинском и балкарском) языках: 5 авторских сказок, авторская колыбельная (студийная запись), созданы 4 семейных мультфильма. Созданы авторские мультфильмы с переводом на английский язык.</a:t>
            </a:r>
            <a:endParaRPr lang="ru-RU" sz="1600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Профессиональный рост воспитателей.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Наши педагоги сами пишут сказки, сочиняют колыбельные, записываются на студии, побеждают в конкурсах (призёр Всероссийского профессионального конкурса «Лучший учитель родных языков»). Они не просто исполнители — они творцы.</a:t>
            </a:r>
            <a:endParaRPr lang="ru-RU" sz="16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090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251791" y="755374"/>
            <a:ext cx="8633792" cy="4830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atin typeface="Angst Bold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Победы на конкурсах</a:t>
            </a:r>
            <a:r>
              <a:rPr lang="ru-RU" sz="2000" dirty="0" smtClean="0">
                <a:latin typeface="Angst Bold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Воспитанница полилингвальной кабардинской группы  заняла 2 место во II Международном конкурсе чтецов «Родного языка Ручей Хрустальный».</a:t>
            </a:r>
            <a:endParaRPr lang="ru-RU" sz="2000" dirty="0" smtClean="0">
              <a:latin typeface="Angst Bold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Angst Bold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 Северокавказском детском инклюзивном конкурсе «Я звезда» - 2</a:t>
            </a:r>
            <a:r>
              <a:rPr lang="ru-RU" sz="2000" b="1" dirty="0" smtClean="0">
                <a:latin typeface="Angst Bold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лауреата в</a:t>
            </a:r>
            <a:r>
              <a:rPr lang="ru-RU" sz="2000" dirty="0" smtClean="0">
                <a:latin typeface="Angst Bold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номинации «Поэтическое чтение» на родном языке.</a:t>
            </a:r>
            <a:endParaRPr lang="ru-RU" sz="2000" dirty="0" smtClean="0">
              <a:latin typeface="Angst Bold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Angst Bold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семейная мультстудия «Сабий» — балкарская сказка «Просьба Дедушки Эльбруса» - лауреат III степени в республиканском конкурсе анимационных видеофильмов «МультЛис» 2024-2025г.г.  </a:t>
            </a:r>
            <a:endParaRPr lang="ru-RU" sz="2000" dirty="0" smtClean="0">
              <a:latin typeface="Angst Bold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Angst Bold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авторская кабардинская сказка «Горный козел и волк» заняла 2 место в республиканском конкурсе анимационных видеофильмов «МультЛис» 2025-2026г.г. </a:t>
            </a:r>
            <a:endParaRPr lang="ru-RU" sz="2000" dirty="0">
              <a:latin typeface="Angst Bold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090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251790" y="298174"/>
            <a:ext cx="8335619" cy="1699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Самое главное признание – это присвоение статуса федеральной опорной площадки </a:t>
            </a:r>
            <a:r>
              <a:rPr lang="ru-RU" sz="20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 сохранению этнокультурного и языкового разнообразия с декабря 2025 года. Это доверие, уважение и новые возможности.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6146" name="Picture 2" descr="C:\Users\Анзор\Documents\Scanned Documents\Рисуно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4689" y="1769165"/>
            <a:ext cx="5710984" cy="3991664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253090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478</Words>
  <Application>Microsoft Macintosh PowerPoint</Application>
  <PresentationFormat>Произвольный</PresentationFormat>
  <Paragraphs>33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Внедрение практик многоязычного и этнокультурного образования в дошкольном образовании (на примере муниципального казенного дошкольного учреждения «Ручеек» г.п.Чегем  Кабардино-Балкарской Республики)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Анзор</cp:lastModifiedBy>
  <cp:revision>54</cp:revision>
  <dcterms:created xsi:type="dcterms:W3CDTF">2026-04-03T20:11:11Z</dcterms:created>
  <dcterms:modified xsi:type="dcterms:W3CDTF">2026-04-18T12:33:33Z</dcterms:modified>
</cp:coreProperties>
</file>